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302" r:id="rId2"/>
    <p:sldId id="256" r:id="rId3"/>
    <p:sldId id="336" r:id="rId4"/>
    <p:sldId id="337" r:id="rId5"/>
    <p:sldId id="338" r:id="rId6"/>
    <p:sldId id="262" r:id="rId7"/>
    <p:sldId id="263" r:id="rId8"/>
    <p:sldId id="272" r:id="rId9"/>
    <p:sldId id="266" r:id="rId10"/>
    <p:sldId id="269" r:id="rId11"/>
    <p:sldId id="258" r:id="rId12"/>
    <p:sldId id="259" r:id="rId13"/>
    <p:sldId id="260" r:id="rId14"/>
    <p:sldId id="274" r:id="rId15"/>
    <p:sldId id="265" r:id="rId16"/>
    <p:sldId id="275" r:id="rId17"/>
    <p:sldId id="276" r:id="rId18"/>
    <p:sldId id="261" r:id="rId19"/>
    <p:sldId id="271" r:id="rId20"/>
    <p:sldId id="277" r:id="rId21"/>
    <p:sldId id="335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4" autoAdjust="0"/>
    <p:restoredTop sz="79778" autoAdjust="0"/>
  </p:normalViewPr>
  <p:slideViewPr>
    <p:cSldViewPr>
      <p:cViewPr varScale="1">
        <p:scale>
          <a:sx n="92" d="100"/>
          <a:sy n="92" d="100"/>
        </p:scale>
        <p:origin x="2192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dirty="0">
                <a:effectLst/>
              </a:rPr>
              <a:t>~6.7 million Americans under correctional control </a:t>
            </a:r>
          </a:p>
          <a:p>
            <a:pPr>
              <a:defRPr/>
            </a:pPr>
            <a:r>
              <a:rPr lang="en-US" sz="1800" dirty="0">
                <a:effectLst/>
              </a:rPr>
              <a:t>(1 in every 34 adult residents or 3%)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7765942451637987"/>
          <c:y val="0.1316611666133348"/>
          <c:w val="0.42998177311169439"/>
          <c:h val="0.8683388333866651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 of Total US Correctional Population, 2011</c:v>
                </c:pt>
              </c:strCache>
            </c:strRef>
          </c:tx>
          <c:explosion val="4"/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B89-2048-ABF2-8E05906C154B}"/>
              </c:ext>
            </c:extLst>
          </c:dPt>
          <c:dPt>
            <c:idx val="3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FB89-2048-ABF2-8E05906C154B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B89-2048-ABF2-8E05906C154B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B89-2048-ABF2-8E05906C154B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89-2048-ABF2-8E05906C154B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89-2048-ABF2-8E05906C15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Prison</c:v>
                </c:pt>
                <c:pt idx="1">
                  <c:v>Probation</c:v>
                </c:pt>
                <c:pt idx="2">
                  <c:v>Parole</c:v>
                </c:pt>
                <c:pt idx="3">
                  <c:v>Jail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0.22792293095898408</c:v>
                </c:pt>
                <c:pt idx="1">
                  <c:v>0.56401985111662534</c:v>
                </c:pt>
                <c:pt idx="2">
                  <c:v>0.1250766311487374</c:v>
                </c:pt>
                <c:pt idx="3">
                  <c:v>0.10868486352357321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B89-2048-ABF2-8E05906C15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100" dirty="0">
                <a:solidFill>
                  <a:schemeClr val="tx1"/>
                </a:solidFill>
              </a:rPr>
              <a:t>Racial/Ethnic Composition of Jails</a:t>
            </a:r>
            <a:r>
              <a:rPr lang="en-US" sz="2100" baseline="0" dirty="0">
                <a:solidFill>
                  <a:schemeClr val="tx1"/>
                </a:solidFill>
              </a:rPr>
              <a:t> in the </a:t>
            </a:r>
            <a:r>
              <a:rPr lang="en-US" sz="1862" b="0" i="0" u="none" strike="noStrike" baseline="0" dirty="0">
                <a:solidFill>
                  <a:schemeClr val="tx1"/>
                </a:solidFill>
                <a:effectLst/>
              </a:rPr>
              <a:t>U.S. </a:t>
            </a:r>
            <a:endParaRPr lang="en-US" sz="210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Jail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BE3-0D47-A3F0-75CC881FE2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BE3-0D47-A3F0-75CC881FE2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BE3-0D47-A3F0-75CC881FE2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BE3-0D47-A3F0-75CC881FE20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0.45</c:v>
                </c:pt>
                <c:pt idx="1">
                  <c:v>0.38</c:v>
                </c:pt>
                <c:pt idx="2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BE3-0D47-A3F0-75CC881FE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="0" dirty="0"/>
              <a:t>Racial/Ethnic</a:t>
            </a:r>
            <a:r>
              <a:rPr lang="en-US" b="0" baseline="0" dirty="0"/>
              <a:t> Composition of Probation in the U.S. </a:t>
            </a:r>
            <a:endParaRPr lang="en-US" b="0" dirty="0"/>
          </a:p>
        </c:rich>
      </c:tx>
      <c:layout>
        <c:manualLayout>
          <c:xMode val="edge"/>
          <c:yMode val="edge"/>
          <c:x val="0.12181513621737426"/>
          <c:y val="1.8018018018018018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Race</c:v>
                </c:pt>
              </c:strCache>
            </c:strRef>
          </c:tx>
          <c:dPt>
            <c:idx val="3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2CD1-6243-BC4E-0EACADC93A5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5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0.54</c:v>
                </c:pt>
                <c:pt idx="1">
                  <c:v>0.3</c:v>
                </c:pt>
                <c:pt idx="2">
                  <c:v>0.13</c:v>
                </c:pt>
                <c:pt idx="3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D1-6243-BC4E-0EACADC93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="0" dirty="0"/>
              <a:t>Racial/Ethnic</a:t>
            </a:r>
            <a:r>
              <a:rPr lang="en-US" b="0" baseline="0" dirty="0"/>
              <a:t> Composition of Prisons in the U.S.</a:t>
            </a:r>
            <a:endParaRPr lang="en-US" b="0" dirty="0"/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Race &amp; Ethnicity</c:v>
                </c:pt>
              </c:strCache>
            </c:strRef>
          </c:tx>
          <c:dPt>
            <c:idx val="1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420F-B04A-A6FB-9EF2067D0C6B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3-420F-B04A-A6FB-9EF2067D0C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0.33575839965136295</c:v>
                </c:pt>
                <c:pt idx="1">
                  <c:v>0.37810220402428762</c:v>
                </c:pt>
                <c:pt idx="2">
                  <c:v>0.22758981797367653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0F-B04A-A6FB-9EF2067D0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 sz="2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Race/Ethnicity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242C-F44D-AD09-8F4DA43D9D55}"/>
              </c:ext>
            </c:extLst>
          </c:dPt>
          <c:dPt>
            <c:idx val="2"/>
            <c:invertIfNegative val="0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3-242C-F44D-AD09-8F4DA43D9D55}"/>
              </c:ext>
            </c:extLst>
          </c:dPt>
          <c:dLbls>
            <c:dLbl>
              <c:idx val="1"/>
              <c:layout>
                <c:manualLayout>
                  <c:x val="-7.0921985815602835E-3"/>
                  <c:y val="2.52542939480503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42C-F44D-AD09-8F4DA43D9D55}"/>
                </c:ext>
              </c:extLst>
            </c:dLbl>
            <c:dLbl>
              <c:idx val="2"/>
              <c:layout>
                <c:manualLayout>
                  <c:x val="0"/>
                  <c:y val="-2.8060326608944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42C-F44D-AD09-8F4DA43D9D5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529</c:v>
                </c:pt>
                <c:pt idx="1">
                  <c:v>3152</c:v>
                </c:pt>
                <c:pt idx="2">
                  <c:v>1309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2C-F44D-AD09-8F4DA43D9D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3622688"/>
        <c:axId val="263623248"/>
      </c:barChart>
      <c:catAx>
        <c:axId val="263622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63623248"/>
        <c:crosses val="autoZero"/>
        <c:auto val="1"/>
        <c:lblAlgn val="ctr"/>
        <c:lblOffset val="100"/>
        <c:noMultiLvlLbl val="0"/>
      </c:catAx>
      <c:valAx>
        <c:axId val="263623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636226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100" dirty="0">
                <a:solidFill>
                  <a:schemeClr val="tx1"/>
                </a:solidFill>
              </a:rPr>
              <a:t>Racial/Ethnic Composition of Parole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Parole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D6-E641-898E-4698D1C1A75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7D6-E641-898E-4698D1C1A75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7D6-E641-898E-4698D1C1A75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0.43</c:v>
                </c:pt>
                <c:pt idx="1">
                  <c:v>0.39</c:v>
                </c:pt>
                <c:pt idx="2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7D6-E641-898E-4698D1C1A7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0"/>
            </a:pPr>
            <a:r>
              <a:rPr lang="en-US" b="0" dirty="0"/>
              <a:t>Probation</a:t>
            </a:r>
          </a:p>
        </c:rich>
      </c:tx>
      <c:layout>
        <c:manualLayout>
          <c:xMode val="edge"/>
          <c:yMode val="edge"/>
          <c:x val="0.16145161290322579"/>
          <c:y val="1.474371592973955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6013038692744052E-2"/>
          <c:y val="0.263870381586917"/>
          <c:w val="0.31606341546016425"/>
          <c:h val="0.6029517464163133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Race</c:v>
                </c:pt>
              </c:strCache>
            </c:strRef>
          </c:tx>
          <c:dPt>
            <c:idx val="3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20EB-1B42-B9A7-459300097995}"/>
              </c:ext>
            </c:extLst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0EB-1B42-B9A7-4593000979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0.54</c:v>
                </c:pt>
                <c:pt idx="1">
                  <c:v>0.3</c:v>
                </c:pt>
                <c:pt idx="2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EB-1B42-B9A7-4593000979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3978579335374541"/>
          <c:y val="0.21821078134463956"/>
          <c:w val="0.36021420664625459"/>
          <c:h val="0.7817890672319806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100" dirty="0">
                <a:solidFill>
                  <a:schemeClr val="tx1"/>
                </a:solidFill>
              </a:rPr>
              <a:t>Jail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Jail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AAF-9940-8206-BA526AF8378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AAF-9940-8206-BA526AF8378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AAF-9940-8206-BA526AF8378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AAF-9940-8206-BA526AF8378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0.45</c:v>
                </c:pt>
                <c:pt idx="1">
                  <c:v>0.38</c:v>
                </c:pt>
                <c:pt idx="2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AAF-9940-8206-BA526AF837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100" dirty="0">
                <a:solidFill>
                  <a:schemeClr val="tx1"/>
                </a:solidFill>
              </a:rPr>
              <a:t>Prison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Prison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BFD-9C4D-AB7B-6CBA408D6A8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BFD-9C4D-AB7B-6CBA408D6A8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BFD-9C4D-AB7B-6CBA408D6A8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34%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BFD-9C4D-AB7B-6CBA408D6A8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38%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BFD-9C4D-AB7B-6CBA408D6A83}"/>
                </c:ext>
              </c:extLst>
            </c:dLbl>
            <c:dLbl>
              <c:idx val="2"/>
              <c:layout>
                <c:manualLayout>
                  <c:x val="0.15108210658450302"/>
                  <c:y val="0.1833620126752448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23%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1BFD-9C4D-AB7B-6CBA408D6A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20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0.34</c:v>
                </c:pt>
                <c:pt idx="1">
                  <c:v>0.38</c:v>
                </c:pt>
                <c:pt idx="2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BFD-9C4D-AB7B-6CBA408D6A8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100" dirty="0">
                <a:solidFill>
                  <a:schemeClr val="tx1"/>
                </a:solidFill>
              </a:rPr>
              <a:t>Parole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Parole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383-E943-9EA2-94956F10F40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383-E943-9EA2-94956F10F40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383-E943-9EA2-94956F10F40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0.43</c:v>
                </c:pt>
                <c:pt idx="1">
                  <c:v>0.39</c:v>
                </c:pt>
                <c:pt idx="2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383-E943-9EA2-94956F10F4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0.00926</cdr:x>
      <cdr:y>0.32684</cdr:y>
    </cdr:from>
    <cdr:to>
      <cdr:x>0.15741</cdr:x>
      <cdr:y>0.47643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76200" y="1331912"/>
          <a:ext cx="1219200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2000" dirty="0">
            <a:solidFill>
              <a:schemeClr val="tx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88BBF9E-7522-4B3F-9AF1-CC016BEAB56B}" type="datetimeFigureOut">
              <a:rPr lang="en-US" smtClean="0"/>
              <a:t>11/17/20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5423261-59B2-4F74-A794-D4D15C67DE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21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9C530-61D8-416E-ABAF-0E77C171717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830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23261-59B2-4F74-A794-D4D15C67DE8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360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23261-59B2-4F74-A794-D4D15C67DE8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078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23261-59B2-4F74-A794-D4D15C67DE8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619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21294-033E-4896-9FEB-202EC18845A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905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23261-59B2-4F74-A794-D4D15C67DE8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905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85CE4-A105-44F4-8463-3183EFF7AC2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139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23261-59B2-4F74-A794-D4D15C67DE8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5331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23261-59B2-4F74-A794-D4D15C67DE8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1777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23261-59B2-4F74-A794-D4D15C67DE8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029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B9B22-BF92-4FB7-BB72-1B85316B285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3618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23261-59B2-4F74-A794-D4D15C67DE8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7549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EF2853-110D-4F38-A0CD-94791C6F5CD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7780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EF2853-110D-4F38-A0CD-94791C6F5CD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4666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23261-59B2-4F74-A794-D4D15C67DE8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4254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EF2853-110D-4F38-A0CD-94791C6F5CD4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8169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EF2853-110D-4F38-A0CD-94791C6F5CD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1646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Discussion Forum for Week 12 Questions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DF65F-A54A-4989-8303-6B48785F69BD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50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A6D976F-CC15-4D08-9127-9AC6C16711F1}" type="datetimeFigureOut">
              <a:rPr lang="en-US" smtClean="0"/>
              <a:t>11/17/20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D2D7615-3ED7-417F-BA49-82C71207B0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976F-CC15-4D08-9127-9AC6C16711F1}" type="datetimeFigureOut">
              <a:rPr lang="en-US" smtClean="0"/>
              <a:t>11/17/20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D7615-3ED7-417F-BA49-82C71207B0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976F-CC15-4D08-9127-9AC6C16711F1}" type="datetimeFigureOut">
              <a:rPr lang="en-US" smtClean="0"/>
              <a:t>11/17/20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D7615-3ED7-417F-BA49-82C71207B0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976F-CC15-4D08-9127-9AC6C16711F1}" type="datetimeFigureOut">
              <a:rPr lang="en-US" smtClean="0"/>
              <a:t>11/17/20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D7615-3ED7-417F-BA49-82C71207B0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976F-CC15-4D08-9127-9AC6C16711F1}" type="datetimeFigureOut">
              <a:rPr lang="en-US" smtClean="0"/>
              <a:t>11/17/20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D7615-3ED7-417F-BA49-82C71207B037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976F-CC15-4D08-9127-9AC6C16711F1}" type="datetimeFigureOut">
              <a:rPr lang="en-US" smtClean="0"/>
              <a:t>11/17/20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D7615-3ED7-417F-BA49-82C71207B0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976F-CC15-4D08-9127-9AC6C16711F1}" type="datetimeFigureOut">
              <a:rPr lang="en-US" smtClean="0"/>
              <a:t>11/17/20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D7615-3ED7-417F-BA49-82C71207B0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0A6D976F-CC15-4D08-9127-9AC6C16711F1}" type="datetimeFigureOut">
              <a:rPr lang="en-US" smtClean="0"/>
              <a:t>11/17/20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D7615-3ED7-417F-BA49-82C71207B037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A6D976F-CC15-4D08-9127-9AC6C16711F1}" type="datetimeFigureOut">
              <a:rPr lang="en-US" smtClean="0"/>
              <a:t>11/17/20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D2D7615-3ED7-417F-BA49-82C71207B0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976F-CC15-4D08-9127-9AC6C16711F1}" type="datetimeFigureOut">
              <a:rPr lang="en-US" smtClean="0"/>
              <a:t>11/17/20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D7615-3ED7-417F-BA49-82C71207B0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976F-CC15-4D08-9127-9AC6C16711F1}" type="datetimeFigureOut">
              <a:rPr lang="en-US" smtClean="0"/>
              <a:t>11/17/20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D7615-3ED7-417F-BA49-82C71207B0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A6D976F-CC15-4D08-9127-9AC6C16711F1}" type="datetimeFigureOut">
              <a:rPr lang="en-US" smtClean="0"/>
              <a:t>11/17/20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D2D7615-3ED7-417F-BA49-82C71207B037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m.facebook.com/story.php?story_fbid=1315515735147720&amp;id=11720052164592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C0523-DE9F-B54E-9FDF-1B889A8BE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97531"/>
            <a:ext cx="9372600" cy="518296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Race &amp; the Criminal Justice System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					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			</a:t>
            </a:r>
            <a:r>
              <a:rPr lang="en-US" sz="2025" dirty="0">
                <a:solidFill>
                  <a:schemeClr val="tx1"/>
                </a:solidFill>
              </a:rPr>
              <a:t> 	               </a:t>
            </a:r>
            <a:br>
              <a:rPr lang="en-US" sz="2025" dirty="0">
                <a:solidFill>
                  <a:schemeClr val="tx1"/>
                </a:solidFill>
              </a:rPr>
            </a:br>
            <a:endParaRPr lang="en-US" sz="2025" u="sng" dirty="0">
              <a:solidFill>
                <a:schemeClr val="tx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1DFE8A-4B03-1348-AAB5-7E6938D9A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4574" y="1846936"/>
            <a:ext cx="2571750" cy="1381125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9B9813BB-86F0-6E49-9B14-E6031E3C00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217170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96C5A3-A91D-6D42-9E5E-7AC04480A524}"/>
              </a:ext>
            </a:extLst>
          </p:cNvPr>
          <p:cNvSpPr txBox="1"/>
          <p:nvPr/>
        </p:nvSpPr>
        <p:spPr>
          <a:xfrm>
            <a:off x="1314450" y="3889235"/>
            <a:ext cx="6286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Review course schedule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Upcoming documentary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Lecture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6B3B7C-50AD-2E4C-B327-9DD2AD0EB7ED}"/>
              </a:ext>
            </a:extLst>
          </p:cNvPr>
          <p:cNvSpPr txBox="1"/>
          <p:nvPr/>
        </p:nvSpPr>
        <p:spPr>
          <a:xfrm>
            <a:off x="337930" y="1305288"/>
            <a:ext cx="8468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Fall 2020   		Professor Gaston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9657EE-7FD4-AC41-9ED6-2ED89A42882D}"/>
              </a:ext>
            </a:extLst>
          </p:cNvPr>
          <p:cNvSpPr txBox="1"/>
          <p:nvPr/>
        </p:nvSpPr>
        <p:spPr>
          <a:xfrm>
            <a:off x="4681421" y="2139500"/>
            <a:ext cx="31678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Agenda </a:t>
            </a:r>
            <a:br>
              <a:rPr lang="en-US" sz="2400" dirty="0"/>
            </a:br>
            <a:r>
              <a:rPr lang="en-US" sz="2400" dirty="0"/>
              <a:t> Week 12</a:t>
            </a:r>
          </a:p>
          <a:p>
            <a:pPr algn="ctr"/>
            <a:r>
              <a:rPr lang="en-US" sz="2400" u="sng" dirty="0"/>
              <a:t>November 17, 2020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3107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65" y="184552"/>
            <a:ext cx="9100931" cy="1829761"/>
          </a:xfrm>
        </p:spPr>
        <p:txBody>
          <a:bodyPr anchor="t">
            <a:normAutofit/>
          </a:bodyPr>
          <a:lstStyle/>
          <a:p>
            <a:pPr algn="ctr"/>
            <a:r>
              <a:rPr lang="en-US" sz="4000" dirty="0"/>
              <a:t>Race/Ethnicity, the War(s) on Drugs, &amp; Mass Correctional Control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3192" y="5901096"/>
            <a:ext cx="9167191" cy="1199704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Tuesday November 17, 2020</a:t>
            </a:r>
          </a:p>
          <a:p>
            <a:pPr algn="ctr"/>
            <a:endParaRPr lang="en-US" sz="3600" dirty="0"/>
          </a:p>
        </p:txBody>
      </p:sp>
      <p:pic>
        <p:nvPicPr>
          <p:cNvPr id="1026" name="Picture 2" descr="Incarceration and COVID-19 | Ben &amp; Jerry's">
            <a:extLst>
              <a:ext uri="{FF2B5EF4-FFF2-40B4-BE49-F238E27FC236}">
                <a16:creationId xmlns:a16="http://schemas.microsoft.com/office/drawing/2014/main" id="{0F1096E7-4957-664B-BF47-59EEE4737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599" y="1602580"/>
            <a:ext cx="4287080" cy="365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w the War on Drugs Fuels Racist Police Violence | SELF">
            <a:extLst>
              <a:ext uri="{FF2B5EF4-FFF2-40B4-BE49-F238E27FC236}">
                <a16:creationId xmlns:a16="http://schemas.microsoft.com/office/drawing/2014/main" id="{54893865-066D-6542-BA9D-B70C263CA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92" y="1602580"/>
            <a:ext cx="4823791" cy="388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95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14FED3-6A7B-9C47-9957-DE32293279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Watch the video here: </a:t>
            </a:r>
            <a:r>
              <a:rPr lang="en-US" u="sng" dirty="0">
                <a:hlinkClick r:id="rId2"/>
              </a:rPr>
              <a:t>https://m.facebook.com/story.php?story_fbid=1315515735147720&amp;id=117200521645920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Race, ethnicity, and the criminalization of drugs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0CCBD28-FF72-5944-925A-5D149D9A7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History of the War(s) on Drugs</a:t>
            </a:r>
          </a:p>
        </p:txBody>
      </p:sp>
    </p:spTree>
    <p:extLst>
      <p:ext uri="{BB962C8B-B14F-4D97-AF65-F5344CB8AC3E}">
        <p14:creationId xmlns:p14="http://schemas.microsoft.com/office/powerpoint/2010/main" val="2985462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218CD8-1998-A84C-9136-600EA87CB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4528"/>
            <a:ext cx="8229600" cy="4995672"/>
          </a:xfrm>
        </p:spPr>
        <p:txBody>
          <a:bodyPr>
            <a:normAutofit/>
          </a:bodyPr>
          <a:lstStyle/>
          <a:p>
            <a:r>
              <a:rPr lang="en-US" dirty="0"/>
              <a:t>Definition</a:t>
            </a:r>
          </a:p>
          <a:p>
            <a:endParaRPr lang="en-US" dirty="0"/>
          </a:p>
          <a:p>
            <a:r>
              <a:rPr lang="en-US" dirty="0"/>
              <a:t>The drug war regime</a:t>
            </a:r>
          </a:p>
          <a:p>
            <a:pPr lvl="1"/>
            <a:r>
              <a:rPr lang="en-US" dirty="0"/>
              <a:t>Media</a:t>
            </a:r>
          </a:p>
          <a:p>
            <a:pPr lvl="1"/>
            <a:r>
              <a:rPr lang="en-US" dirty="0"/>
              <a:t>Politicians</a:t>
            </a:r>
          </a:p>
          <a:p>
            <a:pPr lvl="1"/>
            <a:r>
              <a:rPr lang="en-US" dirty="0"/>
              <a:t>Laws and policies</a:t>
            </a:r>
          </a:p>
          <a:p>
            <a:pPr lvl="1"/>
            <a:r>
              <a:rPr lang="en-US" dirty="0"/>
              <a:t>Police</a:t>
            </a:r>
          </a:p>
          <a:p>
            <a:pPr lvl="1"/>
            <a:r>
              <a:rPr lang="en-US" dirty="0"/>
              <a:t>Sentencing and punishment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FB01C6-028F-5448-B78F-53D6F6D24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War on Drugs of the 1980s</a:t>
            </a:r>
          </a:p>
        </p:txBody>
      </p:sp>
    </p:spTree>
    <p:extLst>
      <p:ext uri="{BB962C8B-B14F-4D97-AF65-F5344CB8AC3E}">
        <p14:creationId xmlns:p14="http://schemas.microsoft.com/office/powerpoint/2010/main" val="1458894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1CB489-3208-3F45-AF14-D76F2DCDA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Exacerbated preexisting racial/ethnic disparities</a:t>
            </a:r>
          </a:p>
          <a:p>
            <a:endParaRPr lang="en-US" dirty="0"/>
          </a:p>
          <a:p>
            <a:r>
              <a:rPr lang="en-US" dirty="0"/>
              <a:t>Contributed to mass correctional control</a:t>
            </a:r>
          </a:p>
          <a:p>
            <a:endParaRPr lang="en-US" dirty="0"/>
          </a:p>
          <a:p>
            <a:r>
              <a:rPr lang="en-US" dirty="0"/>
              <a:t>Contributed to the prison boom</a:t>
            </a:r>
          </a:p>
          <a:p>
            <a:endParaRPr lang="en-US" dirty="0"/>
          </a:p>
          <a:p>
            <a:r>
              <a:rPr lang="en-US" dirty="0"/>
              <a:t>Mass criminal records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4B70B68-A98E-3647-8F26-166D7DF9B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Consequences of the War on Drugs</a:t>
            </a:r>
          </a:p>
        </p:txBody>
      </p:sp>
    </p:spTree>
    <p:extLst>
      <p:ext uri="{BB962C8B-B14F-4D97-AF65-F5344CB8AC3E}">
        <p14:creationId xmlns:p14="http://schemas.microsoft.com/office/powerpoint/2010/main" val="1333378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it?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dirty="0"/>
              <a:t>Mass correctional control</a:t>
            </a:r>
          </a:p>
          <a:p>
            <a:endParaRPr lang="en-US" dirty="0"/>
          </a:p>
          <a:p>
            <a:r>
              <a:rPr lang="en-US" dirty="0"/>
              <a:t>Unprecedented</a:t>
            </a:r>
          </a:p>
          <a:p>
            <a:pPr lvl="1"/>
            <a:r>
              <a:rPr lang="en-US" dirty="0"/>
              <a:t>In the U.S.</a:t>
            </a:r>
          </a:p>
          <a:p>
            <a:pPr lvl="1"/>
            <a:r>
              <a:rPr lang="en-US" dirty="0"/>
              <a:t>Globally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Mass Incarceration</a:t>
            </a:r>
          </a:p>
        </p:txBody>
      </p:sp>
    </p:spTree>
    <p:extLst>
      <p:ext uri="{BB962C8B-B14F-4D97-AF65-F5344CB8AC3E}">
        <p14:creationId xmlns:p14="http://schemas.microsoft.com/office/powerpoint/2010/main" val="2522544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Philosophical shift from rehabilitation to incapacitation/retribution</a:t>
            </a:r>
          </a:p>
          <a:p>
            <a:endParaRPr lang="en-US" dirty="0"/>
          </a:p>
          <a:p>
            <a:r>
              <a:rPr lang="en-US" dirty="0"/>
              <a:t>Shift from indeterminate to determinate sentencing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dirty="0"/>
              <a:t>Mandatory minimums, truth-in-sentencing, three strikes</a:t>
            </a:r>
          </a:p>
          <a:p>
            <a:endParaRPr lang="en-US" dirty="0"/>
          </a:p>
          <a:p>
            <a:r>
              <a:rPr lang="en-US" dirty="0"/>
              <a:t>More reliance on prison, less reliance on parole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dirty="0"/>
              <a:t>War on drugs</a:t>
            </a:r>
          </a:p>
          <a:p>
            <a:endParaRPr lang="en-US" dirty="0"/>
          </a:p>
          <a:p>
            <a:r>
              <a:rPr lang="en-US" dirty="0"/>
              <a:t>War on violent crime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Causes of Mass Incarceration</a:t>
            </a:r>
          </a:p>
        </p:txBody>
      </p:sp>
    </p:spTree>
    <p:extLst>
      <p:ext uri="{BB962C8B-B14F-4D97-AF65-F5344CB8AC3E}">
        <p14:creationId xmlns:p14="http://schemas.microsoft.com/office/powerpoint/2010/main" val="100759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Race/Ethnicity &amp; Mass Incarceration, 1972-2010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6" t="18749" r="27783" b="14496"/>
          <a:stretch/>
        </p:blipFill>
        <p:spPr bwMode="auto">
          <a:xfrm>
            <a:off x="533400" y="1481328"/>
            <a:ext cx="8153400" cy="53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5247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Racial caste system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dirty="0"/>
              <a:t>Racialized collateral consequences</a:t>
            </a:r>
          </a:p>
          <a:p>
            <a:endParaRPr lang="en-US" dirty="0"/>
          </a:p>
          <a:p>
            <a:r>
              <a:rPr lang="en-US" dirty="0"/>
              <a:t>Prisons are criminogenic</a:t>
            </a:r>
          </a:p>
          <a:p>
            <a:pPr lvl="1"/>
            <a:r>
              <a:rPr lang="en-US" dirty="0"/>
              <a:t>Importation of prison culture to communities</a:t>
            </a:r>
          </a:p>
          <a:p>
            <a:pPr marL="393192" lvl="1" indent="0">
              <a:buNone/>
            </a:pPr>
            <a:endParaRPr lang="en-US" dirty="0"/>
          </a:p>
          <a:p>
            <a:r>
              <a:rPr lang="en-US" dirty="0"/>
              <a:t>Perpetuates crime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dirty="0"/>
              <a:t>Perpetuates racial and socioeconomic inequality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Why is Mass Incarceration Problematic?</a:t>
            </a:r>
          </a:p>
        </p:txBody>
      </p:sp>
    </p:spTree>
    <p:extLst>
      <p:ext uri="{BB962C8B-B14F-4D97-AF65-F5344CB8AC3E}">
        <p14:creationId xmlns:p14="http://schemas.microsoft.com/office/powerpoint/2010/main" val="206911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04800"/>
            <a:ext cx="9140952" cy="99060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Correctional Control in the U.S. Today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881975947"/>
              </p:ext>
            </p:extLst>
          </p:nvPr>
        </p:nvGraphicFramePr>
        <p:xfrm>
          <a:off x="228600" y="1371600"/>
          <a:ext cx="82296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6517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Functions of jails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Race/Ethnicity &amp; Jails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063565888"/>
              </p:ext>
            </p:extLst>
          </p:nvPr>
        </p:nvGraphicFramePr>
        <p:xfrm>
          <a:off x="838200" y="2362200"/>
          <a:ext cx="76962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99388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Function of probation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Race/Ethnicity &amp; Probation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0443775"/>
              </p:ext>
            </p:extLst>
          </p:nvPr>
        </p:nvGraphicFramePr>
        <p:xfrm>
          <a:off x="1042988" y="2209800"/>
          <a:ext cx="7643812" cy="4229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54154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Function of prison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Race/Ethnicity &amp; Prison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8357998"/>
              </p:ext>
            </p:extLst>
          </p:nvPr>
        </p:nvGraphicFramePr>
        <p:xfrm>
          <a:off x="457200" y="2438400"/>
          <a:ext cx="82296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49056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67640"/>
            <a:ext cx="8839200" cy="114300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dirty="0"/>
              <a:t>Race/Ethnicity &amp; Imprisonment Rates, per 100,000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8284272"/>
              </p:ext>
            </p:extLst>
          </p:nvPr>
        </p:nvGraphicFramePr>
        <p:xfrm>
          <a:off x="914400" y="1874837"/>
          <a:ext cx="716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72003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206" t="27885" r="1511" b="21606"/>
          <a:stretch/>
        </p:blipFill>
        <p:spPr>
          <a:xfrm>
            <a:off x="457200" y="1676400"/>
            <a:ext cx="8229600" cy="43434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Race &amp; Lifetime Risks of Imprisonment</a:t>
            </a:r>
          </a:p>
        </p:txBody>
      </p:sp>
    </p:spTree>
    <p:extLst>
      <p:ext uri="{BB962C8B-B14F-4D97-AF65-F5344CB8AC3E}">
        <p14:creationId xmlns:p14="http://schemas.microsoft.com/office/powerpoint/2010/main" val="1378198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Causes of Race Disparity in Prison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Race differences in violent offending</a:t>
            </a:r>
          </a:p>
          <a:p>
            <a:endParaRPr lang="en-US" dirty="0"/>
          </a:p>
          <a:p>
            <a:r>
              <a:rPr lang="en-US" dirty="0"/>
              <a:t>Differential law enforcement practices</a:t>
            </a:r>
          </a:p>
          <a:p>
            <a:endParaRPr lang="en-US" dirty="0"/>
          </a:p>
          <a:p>
            <a:r>
              <a:rPr lang="en-US" dirty="0"/>
              <a:t>Cumulative criminal justice disadvantage</a:t>
            </a:r>
          </a:p>
          <a:p>
            <a:pPr lvl="1"/>
            <a:r>
              <a:rPr lang="en-US" dirty="0"/>
              <a:t>Case processing and earlier decisions </a:t>
            </a:r>
          </a:p>
          <a:p>
            <a:pPr marL="68580" indent="0">
              <a:buNone/>
            </a:pPr>
            <a:endParaRPr lang="en-US" dirty="0"/>
          </a:p>
          <a:p>
            <a:r>
              <a:rPr lang="en-US" dirty="0"/>
              <a:t>Interpersonal racial discrimination </a:t>
            </a:r>
          </a:p>
          <a:p>
            <a:pPr lvl="1"/>
            <a:r>
              <a:rPr lang="en-US" dirty="0"/>
              <a:t>Explicit or implicit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56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24936"/>
          </a:xfrm>
        </p:spPr>
        <p:txBody>
          <a:bodyPr anchor="t"/>
          <a:lstStyle/>
          <a:p>
            <a:r>
              <a:rPr lang="en-US" dirty="0"/>
              <a:t>Causes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81200"/>
            <a:ext cx="6777317" cy="3851429"/>
          </a:xfrm>
        </p:spPr>
        <p:txBody>
          <a:bodyPr/>
          <a:lstStyle/>
          <a:p>
            <a:r>
              <a:rPr lang="en-US" dirty="0"/>
              <a:t>Systemic racial discrimination</a:t>
            </a:r>
          </a:p>
          <a:p>
            <a:pPr lvl="1"/>
            <a:r>
              <a:rPr lang="en-US" dirty="0"/>
              <a:t>War on Drugs</a:t>
            </a:r>
          </a:p>
        </p:txBody>
      </p:sp>
      <p:pic>
        <p:nvPicPr>
          <p:cNvPr id="4" name="Chart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276600"/>
            <a:ext cx="4876800" cy="278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657600" y="2643716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U.S. Rates of Adult Drug Arrests by Race, 1980-2007</a:t>
            </a:r>
          </a:p>
        </p:txBody>
      </p:sp>
    </p:spTree>
    <p:extLst>
      <p:ext uri="{BB962C8B-B14F-4D97-AF65-F5344CB8AC3E}">
        <p14:creationId xmlns:p14="http://schemas.microsoft.com/office/powerpoint/2010/main" val="2370655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Function of parole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Race/Ethnicity &amp; Parole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533400" y="2286000"/>
          <a:ext cx="8153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47872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70464"/>
            <a:ext cx="8153400" cy="572536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dirty="0"/>
              <a:t>Race/Ethnicity &amp; Correctional Control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0" y="1479550"/>
          <a:ext cx="4724400" cy="264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5181600" y="1479550"/>
          <a:ext cx="3352800" cy="264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ontent Placeholder 3"/>
          <p:cNvGraphicFramePr>
            <a:graphicFrameLocks/>
          </p:cNvGraphicFramePr>
          <p:nvPr/>
        </p:nvGraphicFramePr>
        <p:xfrm>
          <a:off x="457200" y="3873500"/>
          <a:ext cx="3505200" cy="260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5181600" y="3956050"/>
          <a:ext cx="3436172" cy="273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867982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7024744" cy="648736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“13</a:t>
            </a:r>
            <a:r>
              <a:rPr lang="en-US" baseline="30000" dirty="0"/>
              <a:t>th</a:t>
            </a:r>
            <a:r>
              <a:rPr lang="en-US" dirty="0"/>
              <a:t>” Netflix Documentary</a:t>
            </a:r>
          </a:p>
        </p:txBody>
      </p:sp>
      <p:pic>
        <p:nvPicPr>
          <p:cNvPr id="3074" name="Picture 2" descr="Image result for 13th documenta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371600"/>
            <a:ext cx="4114800" cy="499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045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5DE20B-961F-CC4E-9611-0425FBD680C9}"/>
              </a:ext>
            </a:extLst>
          </p:cNvPr>
          <p:cNvSpPr txBox="1"/>
          <p:nvPr/>
        </p:nvSpPr>
        <p:spPr>
          <a:xfrm>
            <a:off x="1257300" y="2857500"/>
            <a:ext cx="6629400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50" b="1" dirty="0"/>
              <a:t>Questions???</a:t>
            </a:r>
          </a:p>
        </p:txBody>
      </p:sp>
    </p:spTree>
    <p:extLst>
      <p:ext uri="{BB962C8B-B14F-4D97-AF65-F5344CB8AC3E}">
        <p14:creationId xmlns:p14="http://schemas.microsoft.com/office/powerpoint/2010/main" val="29176540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794</TotalTime>
  <Words>472</Words>
  <Application>Microsoft Macintosh PowerPoint</Application>
  <PresentationFormat>On-screen Show (4:3)</PresentationFormat>
  <Paragraphs>130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Lucida Sans Unicode</vt:lpstr>
      <vt:lpstr>Verdana</vt:lpstr>
      <vt:lpstr>Wingdings 2</vt:lpstr>
      <vt:lpstr>Wingdings 3</vt:lpstr>
      <vt:lpstr>Concourse</vt:lpstr>
      <vt:lpstr>Race &amp; the Criminal Justice System                            </vt:lpstr>
      <vt:lpstr>Race/Ethnicity, the War(s) on Drugs, &amp; Mass Correctional Control</vt:lpstr>
      <vt:lpstr>History of the War(s) on Drugs</vt:lpstr>
      <vt:lpstr>War on Drugs of the 1980s</vt:lpstr>
      <vt:lpstr>Consequences of the War on Drugs</vt:lpstr>
      <vt:lpstr>Mass Incarceration</vt:lpstr>
      <vt:lpstr>Causes of Mass Incarceration</vt:lpstr>
      <vt:lpstr>Race/Ethnicity &amp; Mass Incarceration, 1972-2010</vt:lpstr>
      <vt:lpstr>Why is Mass Incarceration Problematic?</vt:lpstr>
      <vt:lpstr>Correctional Control in the U.S. Today</vt:lpstr>
      <vt:lpstr>1. Race/Ethnicity &amp; Jails</vt:lpstr>
      <vt:lpstr>2. Race/Ethnicity &amp; Probation</vt:lpstr>
      <vt:lpstr>3. Race/Ethnicity &amp; Prison</vt:lpstr>
      <vt:lpstr>Race/Ethnicity &amp; Imprisonment Rates, per 100,000</vt:lpstr>
      <vt:lpstr>Race &amp; Lifetime Risks of Imprisonment</vt:lpstr>
      <vt:lpstr>Causes of Race Disparity in Prison</vt:lpstr>
      <vt:lpstr>Causes cont’d</vt:lpstr>
      <vt:lpstr>4. Race/Ethnicity &amp; Parole</vt:lpstr>
      <vt:lpstr>Race/Ethnicity &amp; Correctional Control</vt:lpstr>
      <vt:lpstr>“13th” Netflix Documentary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Race/Ethnicity &amp; Corrections</dc:title>
  <dc:creator>Shytierra Gaston</dc:creator>
  <cp:lastModifiedBy>Shytierra Gaston</cp:lastModifiedBy>
  <cp:revision>56</cp:revision>
  <cp:lastPrinted>2018-04-09T17:02:08Z</cp:lastPrinted>
  <dcterms:created xsi:type="dcterms:W3CDTF">2016-11-07T16:22:44Z</dcterms:created>
  <dcterms:modified xsi:type="dcterms:W3CDTF">2020-11-17T06:18:10Z</dcterms:modified>
</cp:coreProperties>
</file>